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>
        <p:scale>
          <a:sx n="77" d="100"/>
          <a:sy n="77" d="100"/>
        </p:scale>
        <p:origin x="-35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0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9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070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66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3001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29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2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19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D5521-9815-3340-9C88-3F1AE7C4D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357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9C07C-39E4-F245-A669-383ACD6CA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15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5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1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2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3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5CDFB-97F6-894E-9145-DCE066A15BC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99A265-1A1A-6B45-8E98-106F8FF0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2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7.xml"/><Relationship Id="rId4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45577"/>
            <a:ext cx="8299542" cy="164630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UNITS OF SPECIFIC HEAT</a:t>
            </a:r>
            <a:endParaRPr lang="en-US" b="1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87" y="3732781"/>
            <a:ext cx="9144000" cy="2031915"/>
          </a:xfrm>
        </p:spPr>
        <p:txBody>
          <a:bodyPr>
            <a:noAutofit/>
          </a:bodyPr>
          <a:lstStyle/>
          <a:p>
            <a:pPr algn="ctr"/>
            <a:r>
              <a:rPr lang="en-US" sz="3200" err="1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Dr</a:t>
            </a:r>
            <a:r>
              <a:rPr lang="en-US" sz="320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. Anjana Kumari</a:t>
            </a:r>
            <a:endParaRPr lang="en-US" sz="3200" dirty="0" smtClean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Lectures on Thermodynamics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Lecture : IV</a:t>
            </a:r>
            <a:endParaRPr lang="en-US" sz="3200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Units </a:t>
            </a:r>
            <a:r>
              <a:rPr lang="en-US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of Specific Heat</a:t>
            </a:r>
          </a:p>
        </p:txBody>
      </p:sp>
      <p:graphicFrame>
        <p:nvGraphicFramePr>
          <p:cNvPr id="33794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0139537"/>
              </p:ext>
            </p:extLst>
          </p:nvPr>
        </p:nvGraphicFramePr>
        <p:xfrm>
          <a:off x="2514600" y="2143539"/>
          <a:ext cx="60960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4" imgW="1841500" imgH="457200" progId="Equation.3">
                  <p:embed/>
                </p:oleObj>
              </mc:Choice>
              <mc:Fallback>
                <p:oleObj name="Equation" r:id="rId4" imgW="1841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143539"/>
                        <a:ext cx="6096000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2130287" y="4711148"/>
            <a:ext cx="731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mtClean="0"/>
              <a:t>By </a:t>
            </a:r>
            <a:r>
              <a:rPr lang="en-US" altLang="en-US" dirty="0"/>
              <a:t>definition, the specific heat of water is 1 </a:t>
            </a:r>
            <a:r>
              <a:rPr lang="en-US" altLang="en-US" dirty="0" err="1"/>
              <a:t>cal</a:t>
            </a:r>
            <a:r>
              <a:rPr lang="en-US" altLang="en-US" dirty="0"/>
              <a:t>/</a:t>
            </a:r>
            <a:r>
              <a:rPr lang="en-US" altLang="en-US" dirty="0" err="1"/>
              <a:t>g</a:t>
            </a:r>
            <a:r>
              <a:rPr lang="en-US" altLang="en-US" dirty="0" err="1">
                <a:sym typeface="Symbol" charset="2"/>
              </a:rPr>
              <a:t>C</a:t>
            </a:r>
            <a:r>
              <a:rPr lang="en-US" altLang="en-US" dirty="0">
                <a:sym typeface="Symbol" charset="2"/>
              </a:rPr>
              <a:t>.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178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80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282406"/>
              </p:ext>
            </p:extLst>
          </p:nvPr>
        </p:nvGraphicFramePr>
        <p:xfrm>
          <a:off x="-1" y="2"/>
          <a:ext cx="12192000" cy="6857995"/>
        </p:xfrm>
        <a:graphic>
          <a:graphicData uri="http://schemas.openxmlformats.org/drawingml/2006/table">
            <a:tbl>
              <a:tblPr/>
              <a:tblGrid>
                <a:gridCol w="4064000"/>
                <a:gridCol w="4064000"/>
                <a:gridCol w="4064000"/>
              </a:tblGrid>
              <a:tr h="6780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Material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J/kg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  <a:sym typeface="Symbol" charset="2"/>
                        </a:rPr>
                        <a:t>C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cal/g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  <a:sym typeface="Symbol" charset="2"/>
                        </a:rPr>
                        <a:t>C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Water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4186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Ice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2090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0.50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Steam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2010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0.48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Silver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234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0.056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Aluminum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900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0.215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Copper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387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0.0924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Gold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129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0.0308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Iron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448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0.107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Lead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128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0.0305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Brass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380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0.092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Glass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837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0.200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Wood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1700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0.41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Ethyl Alcohol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2400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0.58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Beryllium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1830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0.436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276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73426" y="388937"/>
            <a:ext cx="8382000" cy="2011363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28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Water has a specific heat of 1 cal/</a:t>
            </a:r>
            <a:r>
              <a:rPr lang="en-US" sz="2800" dirty="0" err="1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gmK</a:t>
            </a:r>
            <a:r>
              <a:rPr lang="en-US" sz="28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 and iron has a specific heat of  0.107 cal/</a:t>
            </a:r>
            <a:r>
              <a:rPr lang="en-US" sz="2800" dirty="0" err="1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gmK</a:t>
            </a:r>
            <a:r>
              <a:rPr lang="en-US" sz="28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. If we add the same amount of heat to equal masses of iron and water, which will have the larger change in temperature?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3427" y="2819400"/>
            <a:ext cx="9369286" cy="2895600"/>
          </a:xfrm>
        </p:spPr>
        <p:txBody>
          <a:bodyPr>
            <a:noAutofit/>
          </a:bodyPr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The iron.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They will have equal changes since the same amount of heat is added to each.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The Water.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None of the above.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6705600" y="2400300"/>
          <a:ext cx="39624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Chart" r:id="rId6" imgW="4584700" imgH="5156200" progId="MSGraph.Chart.8">
                  <p:embed followColorScheme="full"/>
                </p:oleObj>
              </mc:Choice>
              <mc:Fallback>
                <p:oleObj name="Chart" r:id="rId6" imgW="4584700" imgH="5156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400300"/>
                        <a:ext cx="3962400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555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002060"/>
                </a:solidFill>
                <a:ea typeface="+mj-ea"/>
              </a:rPr>
              <a:t>Example Calculation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10748" y="1414463"/>
            <a:ext cx="8229600" cy="1905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Compare the amount of heat energy required to raise the temperature of 1 kg of water and 1 kg of iron 20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C?</a:t>
            </a:r>
          </a:p>
        </p:txBody>
      </p:sp>
      <p:graphicFrame>
        <p:nvGraphicFramePr>
          <p:cNvPr id="36867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6093450"/>
              </p:ext>
            </p:extLst>
          </p:nvPr>
        </p:nvGraphicFramePr>
        <p:xfrm>
          <a:off x="1867935" y="3319463"/>
          <a:ext cx="7515225" cy="305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4" imgW="2844800" imgH="1155700" progId="Equation.3">
                  <p:embed/>
                </p:oleObj>
              </mc:Choice>
              <mc:Fallback>
                <p:oleObj name="Equation" r:id="rId4" imgW="2844800" imgH="1155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935" y="3319463"/>
                        <a:ext cx="7515225" cy="305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760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5847522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8800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8800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THANK </a:t>
            </a:r>
            <a:br>
              <a:rPr lang="en-US" sz="8800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8800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YOU</a:t>
            </a:r>
            <a:endParaRPr lang="en-US" sz="8800" b="1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35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8CFB1AE50284EF193CFAED794C81FD7"/>
  <p:tag name="SLIDEID" val="F8CFB1AE50284EF193CFAED794C81FD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ater has a specific heat of 1 cal/gmK and iron has a specific heat of  0.107 cal/gmK. If we add the same amount of heat to equal masses of iron and water, which will have the larger change in temperature?"/>
  <p:tag name="ANSWERSALIAS" val="The iron.|smicln|They will have equal changes since the same amount of heat is added to each.|smicln|The Water.|smicln|None of the above."/>
  <p:tag name="VALUES" val="No Value|smicln|No Value|smicln|No Value|smicln|No Value"/>
  <p:tag name="TOTALRESPONSES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6"/>
  <p:tag name="FONTSIZE" val="28"/>
  <p:tag name="BULLETTYPE" val="ppBulletArabicPeriod"/>
  <p:tag name="ANSWERTEXT" val="The iron.&#10;They will have equal changes since the same amount of heat is added to each.&#10;The Water.&#10;None of the above."/>
  <p:tag name="OLDNUMANSWER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175</Words>
  <Application>Microsoft Office PowerPoint</Application>
  <PresentationFormat>Custom</PresentationFormat>
  <Paragraphs>59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Facet</vt:lpstr>
      <vt:lpstr>Equation</vt:lpstr>
      <vt:lpstr>Chart</vt:lpstr>
      <vt:lpstr>UNITS OF SPECIFIC HEAT</vt:lpstr>
      <vt:lpstr>  Units of Specific Heat</vt:lpstr>
      <vt:lpstr>PowerPoint Presentation</vt:lpstr>
      <vt:lpstr>Water has a specific heat of 1 cal/gmK and iron has a specific heat of  0.107 cal/gmK. If we add the same amount of heat to equal masses of iron and water, which will have the larger change in temperature?</vt:lpstr>
      <vt:lpstr>Example Calculation</vt:lpstr>
      <vt:lpstr> THANK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22</cp:revision>
  <dcterms:created xsi:type="dcterms:W3CDTF">2019-01-27T15:06:14Z</dcterms:created>
  <dcterms:modified xsi:type="dcterms:W3CDTF">2020-05-04T14:46:34Z</dcterms:modified>
</cp:coreProperties>
</file>